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9" r:id="rId5"/>
    <p:sldId id="269" r:id="rId6"/>
    <p:sldId id="260" r:id="rId7"/>
    <p:sldId id="270" r:id="rId8"/>
    <p:sldId id="284" r:id="rId9"/>
    <p:sldId id="271" r:id="rId10"/>
    <p:sldId id="273" r:id="rId11"/>
    <p:sldId id="274" r:id="rId12"/>
    <p:sldId id="276" r:id="rId13"/>
    <p:sldId id="277" r:id="rId14"/>
    <p:sldId id="278" r:id="rId15"/>
    <p:sldId id="279" r:id="rId16"/>
    <p:sldId id="280" r:id="rId17"/>
    <p:sldId id="281" r:id="rId18"/>
    <p:sldId id="283" r:id="rId19"/>
    <p:sldId id="282" r:id="rId20"/>
    <p:sldId id="26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87843" autoAdjust="0"/>
  </p:normalViewPr>
  <p:slideViewPr>
    <p:cSldViewPr snapToGrid="0">
      <p:cViewPr varScale="1">
        <p:scale>
          <a:sx n="72" d="100"/>
          <a:sy n="72" d="100"/>
        </p:scale>
        <p:origin x="1056" y="67"/>
      </p:cViewPr>
      <p:guideLst/>
    </p:cSldViewPr>
  </p:slideViewPr>
  <p:outlineViewPr>
    <p:cViewPr>
      <p:scale>
        <a:sx n="33" d="100"/>
        <a:sy n="33" d="100"/>
      </p:scale>
      <p:origin x="0" y="0"/>
    </p:cViewPr>
  </p:outlineViewPr>
  <p:notesTextViewPr>
    <p:cViewPr>
      <p:scale>
        <a:sx n="1" d="1"/>
        <a:sy n="1" d="1"/>
      </p:scale>
      <p:origin x="0" y="-163"/>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Ngoc Khanh 20204915" userId="d7766896-72b1-4039-996f-afbb81fa5c05" providerId="ADAL" clId="{6A8F5F4A-DACA-4507-9A56-7FC118F50EFD}"/>
    <pc:docChg chg="undo custSel modSld">
      <pc:chgData name="Nguyen Ngoc Khanh 20204915" userId="d7766896-72b1-4039-996f-afbb81fa5c05" providerId="ADAL" clId="{6A8F5F4A-DACA-4507-9A56-7FC118F50EFD}" dt="2024-07-17T16:12:30.794" v="1771" actId="20577"/>
      <pc:docMkLst>
        <pc:docMk/>
      </pc:docMkLst>
      <pc:sldChg chg="modNotesTx">
        <pc:chgData name="Nguyen Ngoc Khanh 20204915" userId="d7766896-72b1-4039-996f-afbb81fa5c05" providerId="ADAL" clId="{6A8F5F4A-DACA-4507-9A56-7FC118F50EFD}" dt="2024-07-17T16:12:30.794" v="1771" actId="20577"/>
        <pc:sldMkLst>
          <pc:docMk/>
          <pc:sldMk cId="73492772" sldId="278"/>
        </pc:sldMkLst>
      </pc:sldChg>
      <pc:sldChg chg="modNotesTx">
        <pc:chgData name="Nguyen Ngoc Khanh 20204915" userId="d7766896-72b1-4039-996f-afbb81fa5c05" providerId="ADAL" clId="{6A8F5F4A-DACA-4507-9A56-7FC118F50EFD}" dt="2024-07-17T15:26:59.201" v="316" actId="20577"/>
        <pc:sldMkLst>
          <pc:docMk/>
          <pc:sldMk cId="2806429194" sldId="279"/>
        </pc:sldMkLst>
      </pc:sldChg>
      <pc:sldChg chg="modNotesTx">
        <pc:chgData name="Nguyen Ngoc Khanh 20204915" userId="d7766896-72b1-4039-996f-afbb81fa5c05" providerId="ADAL" clId="{6A8F5F4A-DACA-4507-9A56-7FC118F50EFD}" dt="2024-07-17T15:32:43.365" v="693" actId="20577"/>
        <pc:sldMkLst>
          <pc:docMk/>
          <pc:sldMk cId="2896867810" sldId="280"/>
        </pc:sldMkLst>
      </pc:sldChg>
      <pc:sldChg chg="modNotesTx">
        <pc:chgData name="Nguyen Ngoc Khanh 20204915" userId="d7766896-72b1-4039-996f-afbb81fa5c05" providerId="ADAL" clId="{6A8F5F4A-DACA-4507-9A56-7FC118F50EFD}" dt="2024-07-17T15:34:42.063" v="812" actId="20577"/>
        <pc:sldMkLst>
          <pc:docMk/>
          <pc:sldMk cId="4281117551" sldId="281"/>
        </pc:sldMkLst>
      </pc:sldChg>
      <pc:sldChg chg="modSp mod modNotesTx">
        <pc:chgData name="Nguyen Ngoc Khanh 20204915" userId="d7766896-72b1-4039-996f-afbb81fa5c05" providerId="ADAL" clId="{6A8F5F4A-DACA-4507-9A56-7FC118F50EFD}" dt="2024-07-17T15:45:41.236" v="1729" actId="20577"/>
        <pc:sldMkLst>
          <pc:docMk/>
          <pc:sldMk cId="2907356589" sldId="282"/>
        </pc:sldMkLst>
        <pc:spChg chg="mod">
          <ac:chgData name="Nguyen Ngoc Khanh 20204915" userId="d7766896-72b1-4039-996f-afbb81fa5c05" providerId="ADAL" clId="{6A8F5F4A-DACA-4507-9A56-7FC118F50EFD}" dt="2024-07-17T15:41:09.186" v="1197" actId="20577"/>
          <ac:spMkLst>
            <pc:docMk/>
            <pc:sldMk cId="2907356589" sldId="282"/>
            <ac:spMk id="3" creationId="{CE3B73B5-03C9-8876-2076-90AC7450746C}"/>
          </ac:spMkLst>
        </pc:spChg>
      </pc:sldChg>
      <pc:sldChg chg="modNotesTx">
        <pc:chgData name="Nguyen Ngoc Khanh 20204915" userId="d7766896-72b1-4039-996f-afbb81fa5c05" providerId="ADAL" clId="{6A8F5F4A-DACA-4507-9A56-7FC118F50EFD}" dt="2024-07-17T15:38:09.984" v="1123" actId="20577"/>
        <pc:sldMkLst>
          <pc:docMk/>
          <pc:sldMk cId="2978215891" sldId="28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7/18/2024</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7/18/2024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Good morning, honourable members of the committee .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My name is Nguyen Ngoc Khanh, and my thesis is titled Vietnamese stock data collecting and processing.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Before presenting my thesis, </a:t>
            </a:r>
            <a:r>
              <a:rPr lang="en-US" sz="2800"/>
              <a:t>I would like to extend my deepest thanks to my supervisor Phd Nguyễn Hữu Đức for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t>his dedicated guidance that leads to the completion of this thesis</a:t>
            </a:r>
            <a:r>
              <a:rPr lang="en-US" sz="1800">
                <a:effectLst/>
                <a:latin typeface="Calibri" panose="020F0502020204030204" pitchFamily="34" charset="0"/>
                <a:ea typeface="Calibri" panose="020F0502020204030204" pitchFamily="34" charset="0"/>
                <a:cs typeface="Times New Roman" panose="02020603050405020304" pitchFamily="18" charset="0"/>
              </a:rPr>
              <a:t>.</a:t>
            </a:r>
          </a:p>
          <a:p>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2</a:t>
            </a:fld>
            <a:endParaRPr lang="en-US"/>
          </a:p>
        </p:txBody>
      </p:sp>
    </p:spTree>
    <p:extLst>
      <p:ext uri="{BB962C8B-B14F-4D97-AF65-F5344CB8AC3E}">
        <p14:creationId xmlns:p14="http://schemas.microsoft.com/office/powerpoint/2010/main" val="14518293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user first submit the data required to create a new customized indicator. The input data are then validated by the Streamlit application. The jinja2 engine combines the validated data with the predefied python template custom-indicator.py.jinja2 to create a new python file. The resulted file is able to calculate an user defined indicator.</a:t>
            </a:r>
          </a:p>
        </p:txBody>
      </p:sp>
      <p:sp>
        <p:nvSpPr>
          <p:cNvPr id="4" name="Slide Number Placeholder 3"/>
          <p:cNvSpPr>
            <a:spLocks noGrp="1"/>
          </p:cNvSpPr>
          <p:nvPr>
            <p:ph type="sldNum" sz="quarter" idx="5"/>
          </p:nvPr>
        </p:nvSpPr>
        <p:spPr/>
        <p:txBody>
          <a:bodyPr/>
          <a:lstStyle/>
          <a:p>
            <a:fld id="{AB2FC7A4-3D1B-482D-8C9D-7642A2CE3076}" type="slidenum">
              <a:rPr lang="en-US" smtClean="0"/>
              <a:t>11</a:t>
            </a:fld>
            <a:endParaRPr lang="en-US"/>
          </a:p>
        </p:txBody>
      </p:sp>
    </p:spTree>
    <p:extLst>
      <p:ext uri="{BB962C8B-B14F-4D97-AF65-F5344CB8AC3E}">
        <p14:creationId xmlns:p14="http://schemas.microsoft.com/office/powerpoint/2010/main" val="4012397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I am going to present the achievement of the implementation of the design in part 4. Here is the initial user interface of my webpage, In the left hand side is the sidebar where user can switch between 2 pages Dashboard and Manage your indicators or configure the appearance of the dashboard. In the right hand side is the dashboard which currently shows the candlestick chart of the FPT stock.</a:t>
            </a:r>
          </a:p>
        </p:txBody>
      </p:sp>
      <p:sp>
        <p:nvSpPr>
          <p:cNvPr id="4" name="Slide Number Placeholder 3"/>
          <p:cNvSpPr>
            <a:spLocks noGrp="1"/>
          </p:cNvSpPr>
          <p:nvPr>
            <p:ph type="sldNum" sz="quarter" idx="5"/>
          </p:nvPr>
        </p:nvSpPr>
        <p:spPr/>
        <p:txBody>
          <a:bodyPr/>
          <a:lstStyle/>
          <a:p>
            <a:fld id="{AB2FC7A4-3D1B-482D-8C9D-7642A2CE3076}" type="slidenum">
              <a:rPr lang="en-US" smtClean="0"/>
              <a:t>12</a:t>
            </a:fld>
            <a:endParaRPr lang="en-US"/>
          </a:p>
        </p:txBody>
      </p:sp>
    </p:spTree>
    <p:extLst>
      <p:ext uri="{BB962C8B-B14F-4D97-AF65-F5344CB8AC3E}">
        <p14:creationId xmlns:p14="http://schemas.microsoft.com/office/powerpoint/2010/main" val="911241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slide and the following slide shows what happens when user enables all the fixed indicator visualizations and volume histogram.</a:t>
            </a:r>
          </a:p>
          <a:p>
            <a:r>
              <a:rPr lang="en-US"/>
              <a:t>Here we can see the 10 day SMA and 10 day EMA lines on the candlestick chart, the volume histogram and the obv line chart</a:t>
            </a:r>
          </a:p>
        </p:txBody>
      </p:sp>
      <p:sp>
        <p:nvSpPr>
          <p:cNvPr id="4" name="Slide Number Placeholder 3"/>
          <p:cNvSpPr>
            <a:spLocks noGrp="1"/>
          </p:cNvSpPr>
          <p:nvPr>
            <p:ph type="sldNum" sz="quarter" idx="5"/>
          </p:nvPr>
        </p:nvSpPr>
        <p:spPr/>
        <p:txBody>
          <a:bodyPr/>
          <a:lstStyle/>
          <a:p>
            <a:fld id="{AB2FC7A4-3D1B-482D-8C9D-7642A2CE3076}" type="slidenum">
              <a:rPr lang="en-US" smtClean="0"/>
              <a:t>13</a:t>
            </a:fld>
            <a:endParaRPr lang="en-US"/>
          </a:p>
        </p:txBody>
      </p:sp>
    </p:spTree>
    <p:extLst>
      <p:ext uri="{BB962C8B-B14F-4D97-AF65-F5344CB8AC3E}">
        <p14:creationId xmlns:p14="http://schemas.microsoft.com/office/powerpoint/2010/main" val="3631358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 are the visualizations of the remaining indicators: ADL, Aroon, MACD and RSI</a:t>
            </a:r>
          </a:p>
        </p:txBody>
      </p:sp>
      <p:sp>
        <p:nvSpPr>
          <p:cNvPr id="4" name="Slide Number Placeholder 3"/>
          <p:cNvSpPr>
            <a:spLocks noGrp="1"/>
          </p:cNvSpPr>
          <p:nvPr>
            <p:ph type="sldNum" sz="quarter" idx="5"/>
          </p:nvPr>
        </p:nvSpPr>
        <p:spPr/>
        <p:txBody>
          <a:bodyPr/>
          <a:lstStyle/>
          <a:p>
            <a:fld id="{AB2FC7A4-3D1B-482D-8C9D-7642A2CE3076}" type="slidenum">
              <a:rPr lang="en-US" smtClean="0"/>
              <a:t>14</a:t>
            </a:fld>
            <a:endParaRPr lang="en-US"/>
          </a:p>
        </p:txBody>
      </p:sp>
    </p:spTree>
    <p:extLst>
      <p:ext uri="{BB962C8B-B14F-4D97-AF65-F5344CB8AC3E}">
        <p14:creationId xmlns:p14="http://schemas.microsoft.com/office/powerpoint/2010/main" val="32750900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is the demonstration of how a user creates a technical indicator named double ema</a:t>
            </a:r>
          </a:p>
        </p:txBody>
      </p:sp>
      <p:sp>
        <p:nvSpPr>
          <p:cNvPr id="4" name="Slide Number Placeholder 3"/>
          <p:cNvSpPr>
            <a:spLocks noGrp="1"/>
          </p:cNvSpPr>
          <p:nvPr>
            <p:ph type="sldNum" sz="quarter" idx="5"/>
          </p:nvPr>
        </p:nvSpPr>
        <p:spPr/>
        <p:txBody>
          <a:bodyPr/>
          <a:lstStyle/>
          <a:p>
            <a:fld id="{AB2FC7A4-3D1B-482D-8C9D-7642A2CE3076}" type="slidenum">
              <a:rPr lang="en-US" smtClean="0"/>
              <a:t>15</a:t>
            </a:fld>
            <a:endParaRPr lang="en-US"/>
          </a:p>
        </p:txBody>
      </p:sp>
    </p:spTree>
    <p:extLst>
      <p:ext uri="{BB962C8B-B14F-4D97-AF65-F5344CB8AC3E}">
        <p14:creationId xmlns:p14="http://schemas.microsoft.com/office/powerpoint/2010/main" val="3007801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After testing the system, I have drawn a conclusion: </a:t>
            </a:r>
            <a:r>
              <a:rPr lang="en-US" sz="1200"/>
              <a:t>The system can receive stock data in real-time, store data securely, calculate famous technical indicators and demonstrate them as an intriguing dashboard. Advanced users, who have prior experience in Python programming language, would find the system more useful with the manage customized indicators functionality.</a:t>
            </a:r>
          </a:p>
          <a:p>
            <a:endParaRPr lang="en-US" sz="1200"/>
          </a:p>
          <a:p>
            <a:r>
              <a:rPr lang="en-US" sz="1200"/>
              <a:t>In the future, I find that some functionalities that worth developing to add value to the system such as the system has the ability to authenticate users, users can define their own trading strategies and then backtest them, the system can forecast future stock prices using machine learning models.</a:t>
            </a:r>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16</a:t>
            </a:fld>
            <a:endParaRPr lang="en-US"/>
          </a:p>
        </p:txBody>
      </p:sp>
    </p:spTree>
    <p:extLst>
      <p:ext uri="{BB962C8B-B14F-4D97-AF65-F5344CB8AC3E}">
        <p14:creationId xmlns:p14="http://schemas.microsoft.com/office/powerpoint/2010/main" val="18837444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That is the end of my presentation.</a:t>
            </a:r>
          </a:p>
          <a:p>
            <a:r>
              <a:rPr lang="en-US"/>
              <a:t>Thank you for listening.</a:t>
            </a:r>
          </a:p>
          <a:p>
            <a:r>
              <a:rPr lang="en-US"/>
              <a:t>If you have any questions, I am happy to answer them now.</a:t>
            </a:r>
          </a:p>
        </p:txBody>
      </p:sp>
      <p:sp>
        <p:nvSpPr>
          <p:cNvPr id="4" name="Slide Number Placeholder 3"/>
          <p:cNvSpPr>
            <a:spLocks noGrp="1"/>
          </p:cNvSpPr>
          <p:nvPr>
            <p:ph type="sldNum" sz="quarter" idx="5"/>
          </p:nvPr>
        </p:nvSpPr>
        <p:spPr/>
        <p:txBody>
          <a:bodyPr/>
          <a:lstStyle/>
          <a:p>
            <a:fld id="{AB2FC7A4-3D1B-482D-8C9D-7642A2CE3076}" type="slidenum">
              <a:rPr lang="en-US" smtClean="0"/>
              <a:t>17</a:t>
            </a:fld>
            <a:endParaRPr lang="en-US"/>
          </a:p>
        </p:txBody>
      </p:sp>
    </p:spTree>
    <p:extLst>
      <p:ext uri="{BB962C8B-B14F-4D97-AF65-F5344CB8AC3E}">
        <p14:creationId xmlns:p14="http://schemas.microsoft.com/office/powerpoint/2010/main" val="3524871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outlines of my presentation contains 6 parts.</a:t>
            </a:r>
          </a:p>
          <a:p>
            <a:r>
              <a:rPr lang="en-US"/>
              <a:t>Now, We go to the first part Introduction</a:t>
            </a:r>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881504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me introduce you about Vietnamese stock market. </a:t>
            </a:r>
          </a:p>
          <a:p>
            <a:r>
              <a:rPr lang="en-US"/>
              <a:t>Vietnamese stock market is one of the most popular investments besides real estate, gold, cryptocurrency ,…</a:t>
            </a:r>
          </a:p>
          <a:p>
            <a:r>
              <a:rPr lang="en-US"/>
              <a:t>It attracts tremendous amount of newcomers each year</a:t>
            </a:r>
          </a:p>
          <a:p>
            <a:r>
              <a:rPr lang="en-US"/>
              <a:t>And hundreds of thousands of billions dong are poured into the market annually.</a:t>
            </a:r>
          </a:p>
          <a:p>
            <a:endParaRPr lang="en-US"/>
          </a:p>
          <a:p>
            <a:r>
              <a:rPr lang="en-US" b="0" i="0">
                <a:solidFill>
                  <a:srgbClr val="111111"/>
                </a:solidFill>
                <a:effectLst/>
                <a:highlight>
                  <a:srgbClr val="FFFFFF"/>
                </a:highlight>
                <a:latin typeface="SourceSansPro"/>
              </a:rPr>
              <a:t>To make investing decisions more efficiently, technical analysis is an approach that is popular among the investors and has a history of hundreds of years.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a:t>Technical analysis </a:t>
            </a:r>
            <a:r>
              <a:rPr lang="en-US" sz="1200"/>
              <a:t>looks at the price movement and trading volume of a stock and uses this data to predict future price movements.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Among the investors who follow technical analysis, technical indicators are heavily used.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a:t>Technical indicators </a:t>
            </a:r>
            <a:r>
              <a:rPr lang="en-US" sz="1200"/>
              <a:t>are heuristic or pattern-based signals produced by the price, volume of a stock.</a:t>
            </a:r>
          </a:p>
          <a:p>
            <a:endParaRPr lang="en-US"/>
          </a:p>
          <a:p>
            <a:endParaRPr lang="en-US"/>
          </a:p>
          <a:p>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3084310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With the objectives of helping investors gain more insight into the stock market and </a:t>
            </a:r>
            <a:r>
              <a:rPr lang="en-US" sz="1200"/>
              <a:t>enhance investors confidence when participating in trading activities</a:t>
            </a:r>
          </a:p>
          <a:p>
            <a:r>
              <a:rPr lang="en-US"/>
              <a:t>I decided to build a </a:t>
            </a:r>
            <a:r>
              <a:rPr lang="en-US" sz="1200"/>
              <a:t>data processing system with a web interface that allows users monitoring the stock market in real-time</a:t>
            </a:r>
          </a:p>
          <a:p>
            <a:r>
              <a:rPr lang="en-US" sz="1200"/>
              <a:t>and provide them the ability to define their own technical indicators</a:t>
            </a:r>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5</a:t>
            </a:fld>
            <a:endParaRPr lang="en-US"/>
          </a:p>
        </p:txBody>
      </p:sp>
    </p:spTree>
    <p:extLst>
      <p:ext uri="{BB962C8B-B14F-4D97-AF65-F5344CB8AC3E}">
        <p14:creationId xmlns:p14="http://schemas.microsoft.com/office/powerpoint/2010/main" val="1512768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My system is called Vietnamese Stock Data System. </a:t>
            </a:r>
          </a:p>
          <a:p>
            <a:r>
              <a:rPr lang="en-US"/>
              <a:t>User can use my system to manage their customized indicators and monitor the Vietnamese stock market.</a:t>
            </a:r>
          </a:p>
          <a:p>
            <a:r>
              <a:rPr lang="en-US"/>
              <a:t>My system can also collect OHLCV data from TCBS</a:t>
            </a:r>
          </a:p>
          <a:p>
            <a:r>
              <a:rPr lang="en-US"/>
              <a:t>OHLCV stands for open high low close volume</a:t>
            </a:r>
          </a:p>
          <a:p>
            <a:r>
              <a:rPr lang="en-US"/>
              <a:t>TCBS is a shorthand for Techcom Securities which is the source of data</a:t>
            </a:r>
          </a:p>
        </p:txBody>
      </p:sp>
      <p:sp>
        <p:nvSpPr>
          <p:cNvPr id="4" name="Slide Number Placeholder 3"/>
          <p:cNvSpPr>
            <a:spLocks noGrp="1"/>
          </p:cNvSpPr>
          <p:nvPr>
            <p:ph type="sldNum" sz="quarter" idx="5"/>
          </p:nvPr>
        </p:nvSpPr>
        <p:spPr/>
        <p:txBody>
          <a:bodyPr/>
          <a:lstStyle/>
          <a:p>
            <a:fld id="{AB2FC7A4-3D1B-482D-8C9D-7642A2CE3076}" type="slidenum">
              <a:rPr lang="en-US" smtClean="0"/>
              <a:t>6</a:t>
            </a:fld>
            <a:endParaRPr lang="en-US"/>
          </a:p>
        </p:txBody>
      </p:sp>
    </p:spTree>
    <p:extLst>
      <p:ext uri="{BB962C8B-B14F-4D97-AF65-F5344CB8AC3E}">
        <p14:creationId xmlns:p14="http://schemas.microsoft.com/office/powerpoint/2010/main" val="327143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help users monitor the Vietnamese stock market, my system provides 7 fixed indicators: OBV, ADL, Aroon, SMA, EMA, MACD and RSI.</a:t>
            </a:r>
          </a:p>
          <a:p>
            <a:r>
              <a:rPr lang="en-US"/>
              <a:t>Moreover, users can monitor their previously defined indicators. About OHLCV data, they are visualized as a candlestick chart and a histogram. </a:t>
            </a:r>
          </a:p>
        </p:txBody>
      </p:sp>
      <p:sp>
        <p:nvSpPr>
          <p:cNvPr id="4" name="Slide Number Placeholder 3"/>
          <p:cNvSpPr>
            <a:spLocks noGrp="1"/>
          </p:cNvSpPr>
          <p:nvPr>
            <p:ph type="sldNum" sz="quarter" idx="5"/>
          </p:nvPr>
        </p:nvSpPr>
        <p:spPr/>
        <p:txBody>
          <a:bodyPr/>
          <a:lstStyle/>
          <a:p>
            <a:fld id="{AB2FC7A4-3D1B-482D-8C9D-7642A2CE3076}" type="slidenum">
              <a:rPr lang="en-US" smtClean="0"/>
              <a:t>7</a:t>
            </a:fld>
            <a:endParaRPr lang="en-US"/>
          </a:p>
        </p:txBody>
      </p:sp>
    </p:spTree>
    <p:extLst>
      <p:ext uri="{BB962C8B-B14F-4D97-AF65-F5344CB8AC3E}">
        <p14:creationId xmlns:p14="http://schemas.microsoft.com/office/powerpoint/2010/main" val="1436557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My system supports 3 operations to manage customized indicators: create a new indicator, update an existing indicator and delete an existing indicator.</a:t>
            </a:r>
          </a:p>
        </p:txBody>
      </p:sp>
      <p:sp>
        <p:nvSpPr>
          <p:cNvPr id="4" name="Slide Number Placeholder 3"/>
          <p:cNvSpPr>
            <a:spLocks noGrp="1"/>
          </p:cNvSpPr>
          <p:nvPr>
            <p:ph type="sldNum" sz="quarter" idx="5"/>
          </p:nvPr>
        </p:nvSpPr>
        <p:spPr/>
        <p:txBody>
          <a:bodyPr/>
          <a:lstStyle/>
          <a:p>
            <a:fld id="{AB2FC7A4-3D1B-482D-8C9D-7642A2CE3076}" type="slidenum">
              <a:rPr lang="en-US" smtClean="0"/>
              <a:t>8</a:t>
            </a:fld>
            <a:endParaRPr lang="en-US"/>
          </a:p>
        </p:txBody>
      </p:sp>
    </p:spTree>
    <p:extLst>
      <p:ext uri="{BB962C8B-B14F-4D97-AF65-F5344CB8AC3E}">
        <p14:creationId xmlns:p14="http://schemas.microsoft.com/office/powerpoint/2010/main" val="1096010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build the system, I mainly make use of Apache Kafka as a </a:t>
            </a:r>
            <a:r>
              <a:rPr lang="en-US" sz="1200"/>
              <a:t>distributed event store and stream-processing platform. </a:t>
            </a:r>
          </a:p>
          <a:p>
            <a:r>
              <a:rPr lang="en-US" sz="1200"/>
              <a:t>For the database, I use apache Druid which is optimized for time series data.</a:t>
            </a:r>
          </a:p>
          <a:p>
            <a:r>
              <a:rPr lang="en-US" sz="1200"/>
              <a:t>I develop web interface using Streamlit.</a:t>
            </a:r>
          </a:p>
          <a:p>
            <a:r>
              <a:rPr lang="en-US" sz="1200"/>
              <a:t>Plotly is for visualization.</a:t>
            </a:r>
          </a:p>
          <a:p>
            <a:r>
              <a:rPr lang="en-US" sz="1200"/>
              <a:t>Finally,  Jinja2 is a template engine to generate python file</a:t>
            </a:r>
          </a:p>
          <a:p>
            <a:r>
              <a:rPr lang="en-US" sz="1200"/>
              <a:t>  </a:t>
            </a:r>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9</a:t>
            </a:fld>
            <a:endParaRPr lang="en-US"/>
          </a:p>
        </p:txBody>
      </p:sp>
    </p:spTree>
    <p:extLst>
      <p:ext uri="{BB962C8B-B14F-4D97-AF65-F5344CB8AC3E}">
        <p14:creationId xmlns:p14="http://schemas.microsoft.com/office/powerpoint/2010/main" val="2160823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figure in the slide shows how different components of the system are connected and three main system flows.</a:t>
            </a:r>
          </a:p>
          <a:p>
            <a:endParaRPr lang="en-US"/>
          </a:p>
          <a:p>
            <a:r>
              <a:rPr lang="en-US"/>
              <a:t>The collecting, computing indicators and storing flow is denoted by the letter A. The stock data are first collected from Techcom Securities and are produced to a Kafka topic. </a:t>
            </a:r>
          </a:p>
          <a:p>
            <a:r>
              <a:rPr lang="en-US"/>
              <a:t>Let’s me call that topic StockPrices. Next,  Kafka Streams applications cosume data from StockPrices topic, do some computation then produces technical indicators value to Kafka.</a:t>
            </a:r>
          </a:p>
          <a:p>
            <a:r>
              <a:rPr lang="en-US"/>
              <a:t>Finally, Druid ingests all data from Kafka to store securely.</a:t>
            </a:r>
          </a:p>
          <a:p>
            <a:endParaRPr lang="en-US"/>
          </a:p>
          <a:p>
            <a:r>
              <a:rPr lang="en-US"/>
              <a:t>The dashboard generating flow is denoted by the letter B. As the user interacts with the dashboard, the streamlit front-end frequently calls the back-end api to get data from druid. The data are then visualized by plotly python package and the resulting interactive plots are shown in the dashboard.</a:t>
            </a:r>
          </a:p>
          <a:p>
            <a:endParaRPr lang="en-US"/>
          </a:p>
          <a:p>
            <a:r>
              <a:rPr lang="en-US"/>
              <a:t>The manage customized indicators flow is denoted by the letter C and the detail of this flow, I’m going to describe in the next slide</a:t>
            </a:r>
          </a:p>
          <a:p>
            <a:endParaRPr lang="en-US"/>
          </a:p>
        </p:txBody>
      </p:sp>
      <p:sp>
        <p:nvSpPr>
          <p:cNvPr id="4" name="Slide Number Placeholder 3"/>
          <p:cNvSpPr>
            <a:spLocks noGrp="1"/>
          </p:cNvSpPr>
          <p:nvPr>
            <p:ph type="sldNum" sz="quarter" idx="5"/>
          </p:nvPr>
        </p:nvSpPr>
        <p:spPr/>
        <p:txBody>
          <a:bodyPr/>
          <a:lstStyle/>
          <a:p>
            <a:fld id="{AB2FC7A4-3D1B-482D-8C9D-7642A2CE3076}" type="slidenum">
              <a:rPr lang="en-US" smtClean="0"/>
              <a:t>10</a:t>
            </a:fld>
            <a:endParaRPr lang="en-US"/>
          </a:p>
        </p:txBody>
      </p:sp>
    </p:spTree>
    <p:extLst>
      <p:ext uri="{BB962C8B-B14F-4D97-AF65-F5344CB8AC3E}">
        <p14:creationId xmlns:p14="http://schemas.microsoft.com/office/powerpoint/2010/main" val="39945173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7/18/2024</a:t>
            </a:fld>
            <a:endParaRPr lang="en-US" dirty="0"/>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7/18/2024</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7/18/2024</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7/18/2024</a:t>
            </a:fld>
            <a:endParaRPr lang="en-US" dirty="0"/>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7/18/2024</a:t>
            </a:fld>
            <a:endParaRPr lang="en-US" dirty="0"/>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7/18/2024</a:t>
            </a:fld>
            <a:endParaRPr lang="en-US" dirty="0"/>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7/18/2024</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7/18/2024</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dirty="0"/>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7/18/2024</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7/18/2024</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7/18/2024</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4. Design</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10</a:t>
            </a:fld>
            <a:endParaRPr lang="en-US" dirty="0"/>
          </a:p>
        </p:txBody>
      </p:sp>
      <p:pic>
        <p:nvPicPr>
          <p:cNvPr id="6" name="Picture 5" descr="A diagram of a computer flowchart&#10;&#10;Description automatically generated">
            <a:extLst>
              <a:ext uri="{FF2B5EF4-FFF2-40B4-BE49-F238E27FC236}">
                <a16:creationId xmlns:a16="http://schemas.microsoft.com/office/drawing/2014/main" id="{026500D5-6DC2-1A45-A4D3-67AF3C715B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037" y="914400"/>
            <a:ext cx="10775304" cy="4391245"/>
          </a:xfrm>
          <a:prstGeom prst="rect">
            <a:avLst/>
          </a:prstGeom>
        </p:spPr>
      </p:pic>
    </p:spTree>
    <p:extLst>
      <p:ext uri="{BB962C8B-B14F-4D97-AF65-F5344CB8AC3E}">
        <p14:creationId xmlns:p14="http://schemas.microsoft.com/office/powerpoint/2010/main" val="1691751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4. Design</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11</a:t>
            </a:fld>
            <a:endParaRPr lang="en-US" dirty="0"/>
          </a:p>
        </p:txBody>
      </p:sp>
      <p:pic>
        <p:nvPicPr>
          <p:cNvPr id="5" name="Picture 4" descr="A diagram of a software development process&#10;&#10;Description automatically generated">
            <a:extLst>
              <a:ext uri="{FF2B5EF4-FFF2-40B4-BE49-F238E27FC236}">
                <a16:creationId xmlns:a16="http://schemas.microsoft.com/office/drawing/2014/main" id="{94DB4709-9FA8-9894-1254-C40F9CA0A9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4745" y="1470760"/>
            <a:ext cx="9462510" cy="3916479"/>
          </a:xfrm>
          <a:prstGeom prst="rect">
            <a:avLst/>
          </a:prstGeom>
        </p:spPr>
      </p:pic>
    </p:spTree>
    <p:extLst>
      <p:ext uri="{BB962C8B-B14F-4D97-AF65-F5344CB8AC3E}">
        <p14:creationId xmlns:p14="http://schemas.microsoft.com/office/powerpoint/2010/main" val="73492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5. Achievement</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12</a:t>
            </a:fld>
            <a:endParaRPr lang="en-US" dirty="0"/>
          </a:p>
        </p:txBody>
      </p:sp>
      <p:pic>
        <p:nvPicPr>
          <p:cNvPr id="6" name="Picture 5" descr="A graph with lines and numbers&#10;&#10;Description automatically generated">
            <a:extLst>
              <a:ext uri="{FF2B5EF4-FFF2-40B4-BE49-F238E27FC236}">
                <a16:creationId xmlns:a16="http://schemas.microsoft.com/office/drawing/2014/main" id="{B0CE8904-5A5E-7DB0-6E37-A0B2DAA8BB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924" y="825284"/>
            <a:ext cx="11634787" cy="5207432"/>
          </a:xfrm>
          <a:prstGeom prst="rect">
            <a:avLst/>
          </a:prstGeom>
        </p:spPr>
      </p:pic>
    </p:spTree>
    <p:extLst>
      <p:ext uri="{BB962C8B-B14F-4D97-AF65-F5344CB8AC3E}">
        <p14:creationId xmlns:p14="http://schemas.microsoft.com/office/powerpoint/2010/main" val="2806429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5. Achievement</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13</a:t>
            </a:fld>
            <a:endParaRPr lang="en-US" dirty="0"/>
          </a:p>
        </p:txBody>
      </p:sp>
      <p:pic>
        <p:nvPicPr>
          <p:cNvPr id="5" name="Picture 4" descr="A screenshot of a graph&#10;&#10;Description automatically generated">
            <a:extLst>
              <a:ext uri="{FF2B5EF4-FFF2-40B4-BE49-F238E27FC236}">
                <a16:creationId xmlns:a16="http://schemas.microsoft.com/office/drawing/2014/main" id="{BA58232E-5B6B-3056-CE34-0CAD4E1A82D0}"/>
              </a:ext>
            </a:extLst>
          </p:cNvPr>
          <p:cNvPicPr>
            <a:picLocks noChangeAspect="1"/>
          </p:cNvPicPr>
          <p:nvPr/>
        </p:nvPicPr>
        <p:blipFill rotWithShape="1">
          <a:blip r:embed="rId3">
            <a:extLst>
              <a:ext uri="{28A0092B-C50C-407E-A947-70E740481C1C}">
                <a14:useLocalDpi xmlns:a14="http://schemas.microsoft.com/office/drawing/2010/main" val="0"/>
              </a:ext>
            </a:extLst>
          </a:blip>
          <a:srcRect b="47037"/>
          <a:stretch/>
        </p:blipFill>
        <p:spPr>
          <a:xfrm>
            <a:off x="3774557" y="883627"/>
            <a:ext cx="5029202" cy="5447932"/>
          </a:xfrm>
          <a:prstGeom prst="rect">
            <a:avLst/>
          </a:prstGeom>
        </p:spPr>
      </p:pic>
    </p:spTree>
    <p:extLst>
      <p:ext uri="{BB962C8B-B14F-4D97-AF65-F5344CB8AC3E}">
        <p14:creationId xmlns:p14="http://schemas.microsoft.com/office/powerpoint/2010/main" val="2896867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5. Achievement</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14</a:t>
            </a:fld>
            <a:endParaRPr lang="en-US" dirty="0"/>
          </a:p>
        </p:txBody>
      </p:sp>
      <p:pic>
        <p:nvPicPr>
          <p:cNvPr id="7" name="Picture 6" descr="A screenshot of a graph&#10;&#10;Description automatically generated">
            <a:extLst>
              <a:ext uri="{FF2B5EF4-FFF2-40B4-BE49-F238E27FC236}">
                <a16:creationId xmlns:a16="http://schemas.microsoft.com/office/drawing/2014/main" id="{D9CC3508-21CB-AC1F-3043-F530E0E6A9F2}"/>
              </a:ext>
            </a:extLst>
          </p:cNvPr>
          <p:cNvPicPr>
            <a:picLocks noChangeAspect="1"/>
          </p:cNvPicPr>
          <p:nvPr/>
        </p:nvPicPr>
        <p:blipFill rotWithShape="1">
          <a:blip r:embed="rId3">
            <a:extLst>
              <a:ext uri="{28A0092B-C50C-407E-A947-70E740481C1C}">
                <a14:useLocalDpi xmlns:a14="http://schemas.microsoft.com/office/drawing/2010/main" val="0"/>
              </a:ext>
            </a:extLst>
          </a:blip>
          <a:srcRect t="51292"/>
          <a:stretch/>
        </p:blipFill>
        <p:spPr>
          <a:xfrm>
            <a:off x="3561906" y="823993"/>
            <a:ext cx="5523109" cy="5502379"/>
          </a:xfrm>
          <a:prstGeom prst="rect">
            <a:avLst/>
          </a:prstGeom>
        </p:spPr>
      </p:pic>
    </p:spTree>
    <p:extLst>
      <p:ext uri="{BB962C8B-B14F-4D97-AF65-F5344CB8AC3E}">
        <p14:creationId xmlns:p14="http://schemas.microsoft.com/office/powerpoint/2010/main" val="4281117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5. Achievement</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15</a:t>
            </a:fld>
            <a:endParaRPr lang="en-US" dirty="0"/>
          </a:p>
        </p:txBody>
      </p:sp>
      <p:pic>
        <p:nvPicPr>
          <p:cNvPr id="3" name="Dashboard · Streamlit - Google Chrome 2024-07-09 15-55-02">
            <a:hlinkClick r:id="" action="ppaction://media"/>
            <a:extLst>
              <a:ext uri="{FF2B5EF4-FFF2-40B4-BE49-F238E27FC236}">
                <a16:creationId xmlns:a16="http://schemas.microsoft.com/office/drawing/2014/main" id="{98835FA2-3EAB-A2A3-0BA3-0ACA84A838C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75660" y="853702"/>
            <a:ext cx="10040680" cy="5334111"/>
          </a:xfrm>
          <a:prstGeom prst="rect">
            <a:avLst/>
          </a:prstGeom>
        </p:spPr>
      </p:pic>
    </p:spTree>
    <p:extLst>
      <p:ext uri="{BB962C8B-B14F-4D97-AF65-F5344CB8AC3E}">
        <p14:creationId xmlns:p14="http://schemas.microsoft.com/office/powerpoint/2010/main" val="2978215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9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5. Conclusion and Future Work</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16</a:t>
            </a:fld>
            <a:endParaRPr lang="en-US" dirty="0"/>
          </a:p>
        </p:txBody>
      </p:sp>
      <p:sp>
        <p:nvSpPr>
          <p:cNvPr id="3" name="Content Placeholder 2">
            <a:extLst>
              <a:ext uri="{FF2B5EF4-FFF2-40B4-BE49-F238E27FC236}">
                <a16:creationId xmlns:a16="http://schemas.microsoft.com/office/drawing/2014/main" id="{CE3B73B5-03C9-8876-2076-90AC7450746C}"/>
              </a:ext>
            </a:extLst>
          </p:cNvPr>
          <p:cNvSpPr>
            <a:spLocks noGrp="1"/>
          </p:cNvSpPr>
          <p:nvPr>
            <p:ph sz="quarter" idx="13"/>
          </p:nvPr>
        </p:nvSpPr>
        <p:spPr>
          <a:xfrm>
            <a:off x="221778" y="835561"/>
            <a:ext cx="11514528" cy="5384486"/>
          </a:xfrm>
        </p:spPr>
        <p:txBody>
          <a:bodyPr/>
          <a:lstStyle/>
          <a:p>
            <a:pPr marL="0" indent="0">
              <a:buNone/>
            </a:pPr>
            <a:r>
              <a:rPr lang="en-US" sz="2200"/>
              <a:t>The system can receive stock data in real-time, store data securely, calculate famous technical indicators and demonstrate them as an intriguing dashboard. </a:t>
            </a:r>
          </a:p>
          <a:p>
            <a:pPr marL="0" indent="0">
              <a:buNone/>
            </a:pPr>
            <a:r>
              <a:rPr lang="en-US" sz="2200"/>
              <a:t>Advanced users, who have prior experience in Python programming language, would find the system more useful with the manage customized indicators functionality.</a:t>
            </a:r>
          </a:p>
          <a:p>
            <a:pPr marL="0" indent="0">
              <a:buNone/>
            </a:pPr>
            <a:endParaRPr lang="en-US" sz="2200"/>
          </a:p>
          <a:p>
            <a:pPr marL="0" indent="0">
              <a:buNone/>
            </a:pPr>
            <a:endParaRPr lang="en-US" sz="2400"/>
          </a:p>
          <a:p>
            <a:pPr marL="0" indent="0">
              <a:buNone/>
            </a:pPr>
            <a:r>
              <a:rPr lang="en-US" sz="2400"/>
              <a:t>Future works: </a:t>
            </a:r>
          </a:p>
          <a:p>
            <a:r>
              <a:rPr lang="en-US" sz="2200"/>
              <a:t>authenticating users</a:t>
            </a:r>
          </a:p>
          <a:p>
            <a:r>
              <a:rPr lang="en-US" sz="2200"/>
              <a:t>defining trading strategies</a:t>
            </a:r>
          </a:p>
          <a:p>
            <a:r>
              <a:rPr lang="en-US" sz="2200"/>
              <a:t>backtesting trading strategies</a:t>
            </a:r>
          </a:p>
          <a:p>
            <a:r>
              <a:rPr lang="en-US" sz="2200"/>
              <a:t>forcasting future stock prices using machine learning models</a:t>
            </a:r>
          </a:p>
          <a:p>
            <a:endParaRPr lang="en-US" sz="2200"/>
          </a:p>
        </p:txBody>
      </p:sp>
    </p:spTree>
    <p:extLst>
      <p:ext uri="{BB962C8B-B14F-4D97-AF65-F5344CB8AC3E}">
        <p14:creationId xmlns:p14="http://schemas.microsoft.com/office/powerpoint/2010/main" val="2907356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dirty="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17</a:t>
            </a:fld>
            <a:endParaRPr lang="en-US"/>
          </a:p>
        </p:txBody>
      </p:sp>
    </p:spTree>
    <p:extLst>
      <p:ext uri="{BB962C8B-B14F-4D97-AF65-F5344CB8AC3E}">
        <p14:creationId xmlns:p14="http://schemas.microsoft.com/office/powerpoint/2010/main" val="2790627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2219413"/>
            <a:ext cx="7342482"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3500"/>
              <a:t>Vietnamese stock data collecting and processing</a:t>
            </a:r>
            <a:endParaRPr lang="en-US" sz="3500" dirty="0"/>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3365399"/>
            <a:ext cx="7342482" cy="84879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b="0"/>
              <a:t>Nguyen Ngoc Khanh - 20204915</a:t>
            </a:r>
            <a:endParaRPr lang="en-US" sz="2800" b="0" dirty="0"/>
          </a:p>
          <a:p>
            <a:r>
              <a:rPr lang="en-US" sz="2800" b="0"/>
              <a:t>Supervisor: Ph.D Nguyen Huu Duc</a:t>
            </a:r>
            <a:endParaRPr lang="en-US" sz="2800" b="0" dirty="0"/>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2</a:t>
            </a:fld>
            <a:endParaRPr lang="en-US"/>
          </a:p>
        </p:txBody>
      </p:sp>
    </p:spTree>
    <p:extLst>
      <p:ext uri="{BB962C8B-B14F-4D97-AF65-F5344CB8AC3E}">
        <p14:creationId xmlns:p14="http://schemas.microsoft.com/office/powerpoint/2010/main" val="383195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Outlines</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p:txBody>
          <a:bodyPr/>
          <a:lstStyle/>
          <a:p>
            <a:pPr marL="514350" indent="-514350">
              <a:buAutoNum type="arabicPeriod"/>
            </a:pPr>
            <a:r>
              <a:rPr lang="en-US"/>
              <a:t>Introduction</a:t>
            </a:r>
          </a:p>
          <a:p>
            <a:pPr marL="514350" indent="-514350">
              <a:buAutoNum type="arabicPeriod"/>
            </a:pPr>
            <a:r>
              <a:rPr lang="en-US"/>
              <a:t>Functional requirements</a:t>
            </a:r>
          </a:p>
          <a:p>
            <a:pPr marL="514350" indent="-514350">
              <a:buAutoNum type="arabicPeriod"/>
            </a:pPr>
            <a:r>
              <a:rPr lang="en-US"/>
              <a:t>Technologies</a:t>
            </a:r>
          </a:p>
          <a:p>
            <a:pPr marL="514350" indent="-514350">
              <a:buAutoNum type="arabicPeriod"/>
            </a:pPr>
            <a:r>
              <a:rPr lang="en-US"/>
              <a:t>Design</a:t>
            </a:r>
          </a:p>
          <a:p>
            <a:pPr marL="514350" indent="-514350">
              <a:buAutoNum type="arabicPeriod"/>
            </a:pPr>
            <a:r>
              <a:rPr lang="en-US"/>
              <a:t>Achievement</a:t>
            </a:r>
          </a:p>
          <a:p>
            <a:pPr marL="514350" indent="-514350">
              <a:buAutoNum type="arabicPeriod"/>
            </a:pPr>
            <a:r>
              <a:rPr lang="en-US"/>
              <a:t>Conclusion and Future Work</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3</a:t>
            </a:fld>
            <a:endParaRPr lang="en-US" dirty="0"/>
          </a:p>
        </p:txBody>
      </p:sp>
    </p:spTree>
    <p:extLst>
      <p:ext uri="{BB962C8B-B14F-4D97-AF65-F5344CB8AC3E}">
        <p14:creationId xmlns:p14="http://schemas.microsoft.com/office/powerpoint/2010/main" val="221433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1. Introduction</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pPr marL="0" indent="0">
              <a:buNone/>
            </a:pPr>
            <a:r>
              <a:rPr lang="en-US" sz="2200" b="1"/>
              <a:t>Vietnamese stock market</a:t>
            </a:r>
            <a:r>
              <a:rPr lang="en-US" sz="2400" b="1"/>
              <a:t>:</a:t>
            </a:r>
          </a:p>
          <a:p>
            <a:r>
              <a:rPr lang="en-US" sz="2200"/>
              <a:t>one of the most popular investments besides real estate, gold, cryptocurrency,... </a:t>
            </a:r>
          </a:p>
          <a:p>
            <a:r>
              <a:rPr lang="en-US" sz="2200"/>
              <a:t>attracts tremendous amount of newcomers each year</a:t>
            </a:r>
          </a:p>
          <a:p>
            <a:r>
              <a:rPr lang="en-US" sz="2200"/>
              <a:t>hundreds of thousands of billions dong are poured into the market annually</a:t>
            </a:r>
          </a:p>
          <a:p>
            <a:pPr marL="0" indent="0">
              <a:buNone/>
            </a:pPr>
            <a:endParaRPr lang="en-US" sz="2200"/>
          </a:p>
          <a:p>
            <a:pPr marL="0" indent="0">
              <a:buNone/>
            </a:pPr>
            <a:r>
              <a:rPr lang="en-US" sz="2200" b="1"/>
              <a:t>Technical analysis </a:t>
            </a:r>
            <a:r>
              <a:rPr lang="en-US" sz="2200"/>
              <a:t>looks at the price movement and trading volume of a stock and uses this data to predict future price movements.</a:t>
            </a:r>
          </a:p>
          <a:p>
            <a:pPr marL="0" indent="0">
              <a:buNone/>
            </a:pPr>
            <a:endParaRPr lang="en-US" sz="2200"/>
          </a:p>
          <a:p>
            <a:pPr marL="0" indent="0">
              <a:buNone/>
            </a:pPr>
            <a:r>
              <a:rPr lang="en-US" sz="2200" b="1"/>
              <a:t>Technical indicators </a:t>
            </a:r>
            <a:r>
              <a:rPr lang="en-US" sz="2200"/>
              <a:t>are heuristic or pattern-based signals produced by the price, volume of a stock.</a:t>
            </a:r>
          </a:p>
          <a:p>
            <a:pPr marL="0" indent="0">
              <a:buNone/>
            </a:pPr>
            <a:endParaRPr lang="en-US" sz="2200"/>
          </a:p>
          <a:p>
            <a:endParaRPr lang="en-US" sz="2200"/>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dirty="0"/>
          </a:p>
        </p:txBody>
      </p:sp>
    </p:spTree>
    <p:extLst>
      <p:ext uri="{BB962C8B-B14F-4D97-AF65-F5344CB8AC3E}">
        <p14:creationId xmlns:p14="http://schemas.microsoft.com/office/powerpoint/2010/main" val="1240413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1. Introduction</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pPr marL="0" indent="0">
              <a:buNone/>
            </a:pPr>
            <a:r>
              <a:rPr lang="en-US" sz="2200" b="1"/>
              <a:t>Objectives</a:t>
            </a:r>
            <a:r>
              <a:rPr lang="en-US" sz="2200"/>
              <a:t>:</a:t>
            </a:r>
          </a:p>
          <a:p>
            <a:r>
              <a:rPr lang="en-US" sz="2200"/>
              <a:t>help investors gain more insight into the stock market</a:t>
            </a:r>
          </a:p>
          <a:p>
            <a:r>
              <a:rPr lang="en-US" sz="2200"/>
              <a:t>enhance investors confidence when participating in trading activities</a:t>
            </a:r>
          </a:p>
          <a:p>
            <a:pPr marL="0" indent="0">
              <a:buNone/>
            </a:pPr>
            <a:endParaRPr lang="en-US" sz="2200"/>
          </a:p>
          <a:p>
            <a:pPr>
              <a:buFont typeface="Wingdings" panose="05000000000000000000" pitchFamily="2" charset="2"/>
              <a:buChar char="è"/>
            </a:pPr>
            <a:r>
              <a:rPr lang="en-US" sz="2200" b="1"/>
              <a:t>Data processing system with a web interface:</a:t>
            </a:r>
          </a:p>
          <a:p>
            <a:r>
              <a:rPr lang="en-US" sz="2200"/>
              <a:t>allows users monitoring the stock market in real-time </a:t>
            </a:r>
          </a:p>
          <a:p>
            <a:r>
              <a:rPr lang="en-US" sz="2200"/>
              <a:t>provides users the ability to define their own technical indicators</a:t>
            </a:r>
          </a:p>
          <a:p>
            <a:pPr marL="0" indent="0">
              <a:buNone/>
            </a:pPr>
            <a:endParaRPr lang="en-US" sz="2200"/>
          </a:p>
          <a:p>
            <a:pPr marL="0" indent="0">
              <a:buNone/>
            </a:pPr>
            <a:endParaRPr lang="en-US" sz="2200"/>
          </a:p>
          <a:p>
            <a:endParaRPr lang="en-US" sz="2200"/>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5</a:t>
            </a:fld>
            <a:endParaRPr lang="en-US" dirty="0"/>
          </a:p>
        </p:txBody>
      </p:sp>
    </p:spTree>
    <p:extLst>
      <p:ext uri="{BB962C8B-B14F-4D97-AF65-F5344CB8AC3E}">
        <p14:creationId xmlns:p14="http://schemas.microsoft.com/office/powerpoint/2010/main" val="4065764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2. Functional Requirements</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pPr marL="0" indent="0">
              <a:buNone/>
            </a:pPr>
            <a:endParaRPr lang="en-US" sz="2200"/>
          </a:p>
          <a:p>
            <a:endParaRPr lang="en-US" sz="2200"/>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6</a:t>
            </a:fld>
            <a:endParaRPr lang="en-US" dirty="0"/>
          </a:p>
        </p:txBody>
      </p:sp>
      <p:pic>
        <p:nvPicPr>
          <p:cNvPr id="6" name="Picture 5" descr="A diagram of a person with a person figure and text&#10;&#10;Description automatically generated">
            <a:extLst>
              <a:ext uri="{FF2B5EF4-FFF2-40B4-BE49-F238E27FC236}">
                <a16:creationId xmlns:a16="http://schemas.microsoft.com/office/drawing/2014/main" id="{F606E40B-31E2-17D8-7FF4-937601A72D53}"/>
              </a:ext>
            </a:extLst>
          </p:cNvPr>
          <p:cNvPicPr>
            <a:picLocks noChangeAspect="1"/>
          </p:cNvPicPr>
          <p:nvPr/>
        </p:nvPicPr>
        <p:blipFill rotWithShape="1">
          <a:blip r:embed="rId3">
            <a:extLst>
              <a:ext uri="{28A0092B-C50C-407E-A947-70E740481C1C}">
                <a14:useLocalDpi xmlns:a14="http://schemas.microsoft.com/office/drawing/2010/main" val="0"/>
              </a:ext>
            </a:extLst>
          </a:blip>
          <a:srcRect l="10909" t="11884" r="2959" b="9018"/>
          <a:stretch/>
        </p:blipFill>
        <p:spPr>
          <a:xfrm>
            <a:off x="2694322" y="965131"/>
            <a:ext cx="7122333" cy="4927738"/>
          </a:xfrm>
          <a:prstGeom prst="rect">
            <a:avLst/>
          </a:prstGeom>
        </p:spPr>
      </p:pic>
      <p:sp>
        <p:nvSpPr>
          <p:cNvPr id="5" name="TextBox 4">
            <a:extLst>
              <a:ext uri="{FF2B5EF4-FFF2-40B4-BE49-F238E27FC236}">
                <a16:creationId xmlns:a16="http://schemas.microsoft.com/office/drawing/2014/main" id="{DA2ECCF8-401F-E061-E3A9-5ABA03966532}"/>
              </a:ext>
            </a:extLst>
          </p:cNvPr>
          <p:cNvSpPr txBox="1"/>
          <p:nvPr/>
        </p:nvSpPr>
        <p:spPr>
          <a:xfrm>
            <a:off x="8446898" y="3891516"/>
            <a:ext cx="3745102" cy="646331"/>
          </a:xfrm>
          <a:prstGeom prst="rect">
            <a:avLst/>
          </a:prstGeom>
          <a:noFill/>
        </p:spPr>
        <p:txBody>
          <a:bodyPr wrap="square" rtlCol="0">
            <a:spAutoFit/>
          </a:bodyPr>
          <a:lstStyle/>
          <a:p>
            <a:r>
              <a:rPr lang="en-US" b="1"/>
              <a:t>OHLCV</a:t>
            </a:r>
            <a:r>
              <a:rPr lang="en-US"/>
              <a:t>: open high low close volume</a:t>
            </a:r>
          </a:p>
          <a:p>
            <a:r>
              <a:rPr lang="en-US" b="1"/>
              <a:t>TCBS</a:t>
            </a:r>
            <a:r>
              <a:rPr lang="en-US"/>
              <a:t>: Techcom Securities</a:t>
            </a:r>
          </a:p>
        </p:txBody>
      </p:sp>
    </p:spTree>
    <p:extLst>
      <p:ext uri="{BB962C8B-B14F-4D97-AF65-F5344CB8AC3E}">
        <p14:creationId xmlns:p14="http://schemas.microsoft.com/office/powerpoint/2010/main" val="2997547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2. Functional Requirements</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pPr marL="0" indent="0">
              <a:buNone/>
            </a:pPr>
            <a:endParaRPr lang="en-US" sz="2200"/>
          </a:p>
          <a:p>
            <a:endParaRPr lang="en-US" sz="2200"/>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7</a:t>
            </a:fld>
            <a:endParaRPr lang="en-US" dirty="0"/>
          </a:p>
        </p:txBody>
      </p:sp>
      <p:pic>
        <p:nvPicPr>
          <p:cNvPr id="7" name="Picture 6" descr="A diagram of a company&#10;&#10;Description automatically generated">
            <a:extLst>
              <a:ext uri="{FF2B5EF4-FFF2-40B4-BE49-F238E27FC236}">
                <a16:creationId xmlns:a16="http://schemas.microsoft.com/office/drawing/2014/main" id="{BE865D7B-2302-DF99-DCC3-D40933A0010F}"/>
              </a:ext>
            </a:extLst>
          </p:cNvPr>
          <p:cNvPicPr>
            <a:picLocks noChangeAspect="1"/>
          </p:cNvPicPr>
          <p:nvPr/>
        </p:nvPicPr>
        <p:blipFill rotWithShape="1">
          <a:blip r:embed="rId3">
            <a:extLst>
              <a:ext uri="{28A0092B-C50C-407E-A947-70E740481C1C}">
                <a14:useLocalDpi xmlns:a14="http://schemas.microsoft.com/office/drawing/2010/main" val="0"/>
              </a:ext>
            </a:extLst>
          </a:blip>
          <a:srcRect l="10640" t="7033" r="15716" b="7300"/>
          <a:stretch/>
        </p:blipFill>
        <p:spPr>
          <a:xfrm>
            <a:off x="1371600" y="823199"/>
            <a:ext cx="6275088" cy="5384485"/>
          </a:xfrm>
          <a:prstGeom prst="rect">
            <a:avLst/>
          </a:prstGeom>
        </p:spPr>
      </p:pic>
      <p:sp>
        <p:nvSpPr>
          <p:cNvPr id="5" name="TextBox 4">
            <a:extLst>
              <a:ext uri="{FF2B5EF4-FFF2-40B4-BE49-F238E27FC236}">
                <a16:creationId xmlns:a16="http://schemas.microsoft.com/office/drawing/2014/main" id="{5D567546-85FD-1A4F-D9EF-83335A39D09A}"/>
              </a:ext>
            </a:extLst>
          </p:cNvPr>
          <p:cNvSpPr txBox="1"/>
          <p:nvPr/>
        </p:nvSpPr>
        <p:spPr>
          <a:xfrm>
            <a:off x="7107503" y="3716079"/>
            <a:ext cx="4862719" cy="1754326"/>
          </a:xfrm>
          <a:prstGeom prst="rect">
            <a:avLst/>
          </a:prstGeom>
          <a:noFill/>
        </p:spPr>
        <p:txBody>
          <a:bodyPr wrap="square" rtlCol="0">
            <a:spAutoFit/>
          </a:bodyPr>
          <a:lstStyle/>
          <a:p>
            <a:r>
              <a:rPr lang="en-US" b="1"/>
              <a:t>OBV</a:t>
            </a:r>
            <a:r>
              <a:rPr lang="en-US"/>
              <a:t>: On Balance Volume</a:t>
            </a:r>
          </a:p>
          <a:p>
            <a:r>
              <a:rPr lang="en-US" b="1"/>
              <a:t>ADL</a:t>
            </a:r>
            <a:r>
              <a:rPr lang="en-US"/>
              <a:t>: Accumulation/Distribution Line</a:t>
            </a:r>
          </a:p>
          <a:p>
            <a:r>
              <a:rPr lang="en-US" b="1"/>
              <a:t>SMA</a:t>
            </a:r>
            <a:r>
              <a:rPr lang="en-US"/>
              <a:t>: Simple Moving Average</a:t>
            </a:r>
          </a:p>
          <a:p>
            <a:r>
              <a:rPr lang="en-US" b="1"/>
              <a:t>EMA</a:t>
            </a:r>
            <a:r>
              <a:rPr lang="en-US"/>
              <a:t>: Exponential Moving Average</a:t>
            </a:r>
          </a:p>
          <a:p>
            <a:r>
              <a:rPr lang="en-US" b="1"/>
              <a:t>MACD</a:t>
            </a:r>
            <a:r>
              <a:rPr lang="en-US"/>
              <a:t>: Moving Average Convergence Divergence</a:t>
            </a:r>
          </a:p>
          <a:p>
            <a:r>
              <a:rPr lang="en-US" b="1"/>
              <a:t>RSI</a:t>
            </a:r>
            <a:r>
              <a:rPr lang="en-US"/>
              <a:t>: Relative Strength Index</a:t>
            </a:r>
          </a:p>
        </p:txBody>
      </p:sp>
    </p:spTree>
    <p:extLst>
      <p:ext uri="{BB962C8B-B14F-4D97-AF65-F5344CB8AC3E}">
        <p14:creationId xmlns:p14="http://schemas.microsoft.com/office/powerpoint/2010/main" val="1596152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2. Functional Requirements</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pPr marL="0" indent="0">
              <a:buNone/>
            </a:pPr>
            <a:endParaRPr lang="en-US" sz="2200"/>
          </a:p>
          <a:p>
            <a:endParaRPr lang="en-US" sz="2200"/>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8</a:t>
            </a:fld>
            <a:endParaRPr lang="en-US" dirty="0"/>
          </a:p>
        </p:txBody>
      </p:sp>
      <p:pic>
        <p:nvPicPr>
          <p:cNvPr id="6" name="Picture 5" descr="A diagram of a process&#10;&#10;Description automatically generated">
            <a:extLst>
              <a:ext uri="{FF2B5EF4-FFF2-40B4-BE49-F238E27FC236}">
                <a16:creationId xmlns:a16="http://schemas.microsoft.com/office/drawing/2014/main" id="{C0CB366D-3DD0-6A5D-8811-56AA07F5BADA}"/>
              </a:ext>
            </a:extLst>
          </p:cNvPr>
          <p:cNvPicPr>
            <a:picLocks noChangeAspect="1"/>
          </p:cNvPicPr>
          <p:nvPr/>
        </p:nvPicPr>
        <p:blipFill rotWithShape="1">
          <a:blip r:embed="rId3">
            <a:extLst>
              <a:ext uri="{28A0092B-C50C-407E-A947-70E740481C1C}">
                <a14:useLocalDpi xmlns:a14="http://schemas.microsoft.com/office/drawing/2010/main" val="0"/>
              </a:ext>
            </a:extLst>
          </a:blip>
          <a:srcRect l="14592" t="16179" r="23231" b="22848"/>
          <a:stretch/>
        </p:blipFill>
        <p:spPr>
          <a:xfrm>
            <a:off x="2722148" y="1116420"/>
            <a:ext cx="6747704" cy="5007934"/>
          </a:xfrm>
          <a:prstGeom prst="rect">
            <a:avLst/>
          </a:prstGeom>
        </p:spPr>
      </p:pic>
    </p:spTree>
    <p:extLst>
      <p:ext uri="{BB962C8B-B14F-4D97-AF65-F5344CB8AC3E}">
        <p14:creationId xmlns:p14="http://schemas.microsoft.com/office/powerpoint/2010/main" val="18586752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3. Technologies</a:t>
            </a:r>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a:xfrm>
            <a:off x="221778" y="835561"/>
            <a:ext cx="11514528" cy="5384486"/>
          </a:xfrm>
        </p:spPr>
        <p:txBody>
          <a:bodyPr/>
          <a:lstStyle/>
          <a:p>
            <a:r>
              <a:rPr lang="en-US" sz="2200"/>
              <a:t>Apache Kafka : Distributed event store and stream-processing platform</a:t>
            </a:r>
          </a:p>
          <a:p>
            <a:r>
              <a:rPr lang="en-US" sz="2200"/>
              <a:t>Apache Druid: Time series database</a:t>
            </a:r>
          </a:p>
          <a:p>
            <a:r>
              <a:rPr lang="en-US" sz="2200"/>
              <a:t>Streamlit : web development framework</a:t>
            </a:r>
          </a:p>
          <a:p>
            <a:r>
              <a:rPr lang="en-US" sz="2200"/>
              <a:t>Plotly: making interactive dashboard</a:t>
            </a:r>
          </a:p>
          <a:p>
            <a:r>
              <a:rPr lang="en-US" sz="2200"/>
              <a:t>Jinja2: template engine to generate python file</a:t>
            </a:r>
          </a:p>
          <a:p>
            <a:endParaRPr lang="en-US" sz="2200"/>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9</a:t>
            </a:fld>
            <a:endParaRPr lang="en-US" dirty="0"/>
          </a:p>
        </p:txBody>
      </p:sp>
    </p:spTree>
    <p:extLst>
      <p:ext uri="{BB962C8B-B14F-4D97-AF65-F5344CB8AC3E}">
        <p14:creationId xmlns:p14="http://schemas.microsoft.com/office/powerpoint/2010/main" val="29922287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CB19AD86CDF2D4DBF9DAD694EFBC09D" ma:contentTypeVersion="7" ma:contentTypeDescription="Create a new document." ma:contentTypeScope="" ma:versionID="6423fc3df46fff0625ec86a02e55459f">
  <xsd:schema xmlns:xsd="http://www.w3.org/2001/XMLSchema" xmlns:xs="http://www.w3.org/2001/XMLSchema" xmlns:p="http://schemas.microsoft.com/office/2006/metadata/properties" xmlns:ns2="757826ba-dfa3-48aa-98b2-1e988427fee5" xmlns:ns3="e4770848-7955-4ec6-9f06-ace3904740ab" targetNamespace="http://schemas.microsoft.com/office/2006/metadata/properties" ma:root="true" ma:fieldsID="24cf96f43bac35fd0bad3b1a63bec25f" ns2:_="" ns3:_="">
    <xsd:import namespace="757826ba-dfa3-48aa-98b2-1e988427fee5"/>
    <xsd:import namespace="e4770848-7955-4ec6-9f06-ace3904740ab"/>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7826ba-dfa3-48aa-98b2-1e988427fe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4770848-7955-4ec6-9f06-ace3904740ab"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BC316FA-151E-4EDB-9E09-98DAB3D0971A}">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98E78E3-0A98-4D61-9B64-F38933067C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7826ba-dfa3-48aa-98b2-1e988427fee5"/>
    <ds:schemaRef ds:uri="e4770848-7955-4ec6-9f06-ace3904740a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C34D971-5E4A-4DCB-9925-F7DA6878D48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1539</TotalTime>
  <Words>1366</Words>
  <Application>Microsoft Office PowerPoint</Application>
  <PresentationFormat>Widescreen</PresentationFormat>
  <Paragraphs>154</Paragraphs>
  <Slides>17</Slides>
  <Notes>16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Lato</vt:lpstr>
      <vt:lpstr>SourceSansPro</vt:lpstr>
      <vt:lpstr>Wingdings</vt:lpstr>
      <vt:lpstr>Office Theme</vt:lpstr>
      <vt:lpstr>PowerPoint Presentation</vt:lpstr>
      <vt:lpstr>PowerPoint Presentation</vt:lpstr>
      <vt:lpstr>Outlines</vt:lpstr>
      <vt:lpstr>1. Introduction</vt:lpstr>
      <vt:lpstr>1. Introduction</vt:lpstr>
      <vt:lpstr>2. Functional Requirements</vt:lpstr>
      <vt:lpstr>2. Functional Requirements</vt:lpstr>
      <vt:lpstr>2. Functional Requirements</vt:lpstr>
      <vt:lpstr>3. Technologies</vt:lpstr>
      <vt:lpstr>4. Design</vt:lpstr>
      <vt:lpstr>4. Design</vt:lpstr>
      <vt:lpstr>5. Achievement</vt:lpstr>
      <vt:lpstr>5. Achievement</vt:lpstr>
      <vt:lpstr>5. Achievement</vt:lpstr>
      <vt:lpstr>5. Achievement</vt:lpstr>
      <vt:lpstr>5. Conclusion and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Nguyen Ngoc Khanh 20204915</cp:lastModifiedBy>
  <cp:revision>19</cp:revision>
  <dcterms:created xsi:type="dcterms:W3CDTF">2021-05-28T04:32:29Z</dcterms:created>
  <dcterms:modified xsi:type="dcterms:W3CDTF">2024-07-18T06:23:41Z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0x010100ECB19AD86CDF2D4DBF9DAD694EFBC09D</vt:lpwstr>
  </property>
</Properties>
</file>

<file path=docProps/thumbnail.jpeg>
</file>